
<file path=[Content_Types].xml><?xml version="1.0" encoding="utf-8"?>
<Types xmlns="http://schemas.openxmlformats.org/package/2006/content-types">
  <Default Extension="bin" ContentType="application/vnd.openxmlformats-officedocument.oleObject"/>
  <Default Extension="jpeg" ContentType="image/jpeg"/>
  <Default Extension="m4a" ContentType="audio/mp4"/>
  <Default Extension="mp4" ContentType="video/mp4"/>
  <Default Extension="png" ContentType="image/pn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5" r:id="rId10"/>
    <p:sldId id="264"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p:scale>
          <a:sx n="100" d="100"/>
          <a:sy n="100" d="100"/>
        </p:scale>
        <p:origin x="-918" y="-12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wmf>
</file>

<file path=ppt/media/image7.png>
</file>

<file path=ppt/media/image8.jpeg>
</file>

<file path=ppt/media/media1.mp4>
</file>

<file path=ppt/media/media2.mp4>
</file>

<file path=ppt/media/media3.mp4>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527E023-BF43-4B8B-B0EE-CAB91E8168B3}" type="datetimeFigureOut">
              <a:rPr lang="en-IN" smtClean="0"/>
              <a:t>25-04-2023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3BCCF83-BF32-4867-BA82-1706E5C8FF99}" type="slidenum">
              <a:rPr lang="en-IN" smtClean="0"/>
              <a:t>‹#›</a:t>
            </a:fld>
            <a:endParaRPr lang="en-IN"/>
          </a:p>
        </p:txBody>
      </p:sp>
    </p:spTree>
    <p:extLst>
      <p:ext uri="{BB962C8B-B14F-4D97-AF65-F5344CB8AC3E}">
        <p14:creationId xmlns:p14="http://schemas.microsoft.com/office/powerpoint/2010/main" val="21523932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527E023-BF43-4B8B-B0EE-CAB91E8168B3}" type="datetimeFigureOut">
              <a:rPr lang="en-IN" smtClean="0"/>
              <a:t>25-04-2023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3BCCF83-BF32-4867-BA82-1706E5C8FF99}" type="slidenum">
              <a:rPr lang="en-IN" smtClean="0"/>
              <a:t>‹#›</a:t>
            </a:fld>
            <a:endParaRPr lang="en-IN"/>
          </a:p>
        </p:txBody>
      </p:sp>
    </p:spTree>
    <p:extLst>
      <p:ext uri="{BB962C8B-B14F-4D97-AF65-F5344CB8AC3E}">
        <p14:creationId xmlns:p14="http://schemas.microsoft.com/office/powerpoint/2010/main" val="14727688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527E023-BF43-4B8B-B0EE-CAB91E8168B3}" type="datetimeFigureOut">
              <a:rPr lang="en-IN" smtClean="0"/>
              <a:t>25-04-2023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3BCCF83-BF32-4867-BA82-1706E5C8FF99}" type="slidenum">
              <a:rPr lang="en-IN" smtClean="0"/>
              <a:t>‹#›</a:t>
            </a:fld>
            <a:endParaRPr lang="en-IN"/>
          </a:p>
        </p:txBody>
      </p:sp>
    </p:spTree>
    <p:extLst>
      <p:ext uri="{BB962C8B-B14F-4D97-AF65-F5344CB8AC3E}">
        <p14:creationId xmlns:p14="http://schemas.microsoft.com/office/powerpoint/2010/main" val="26924680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527E023-BF43-4B8B-B0EE-CAB91E8168B3}" type="datetimeFigureOut">
              <a:rPr lang="en-IN" smtClean="0"/>
              <a:t>25-04-2023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3BCCF83-BF32-4867-BA82-1706E5C8FF99}" type="slidenum">
              <a:rPr lang="en-IN" smtClean="0"/>
              <a:t>‹#›</a:t>
            </a:fld>
            <a:endParaRPr lang="en-IN"/>
          </a:p>
        </p:txBody>
      </p:sp>
    </p:spTree>
    <p:extLst>
      <p:ext uri="{BB962C8B-B14F-4D97-AF65-F5344CB8AC3E}">
        <p14:creationId xmlns:p14="http://schemas.microsoft.com/office/powerpoint/2010/main" val="11287173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527E023-BF43-4B8B-B0EE-CAB91E8168B3}" type="datetimeFigureOut">
              <a:rPr lang="en-IN" smtClean="0"/>
              <a:t>25-04-2023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3BCCF83-BF32-4867-BA82-1706E5C8FF99}" type="slidenum">
              <a:rPr lang="en-IN" smtClean="0"/>
              <a:t>‹#›</a:t>
            </a:fld>
            <a:endParaRPr lang="en-IN"/>
          </a:p>
        </p:txBody>
      </p:sp>
    </p:spTree>
    <p:extLst>
      <p:ext uri="{BB962C8B-B14F-4D97-AF65-F5344CB8AC3E}">
        <p14:creationId xmlns:p14="http://schemas.microsoft.com/office/powerpoint/2010/main" val="36924233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527E023-BF43-4B8B-B0EE-CAB91E8168B3}" type="datetimeFigureOut">
              <a:rPr lang="en-IN" smtClean="0"/>
              <a:t>25-04-2023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3BCCF83-BF32-4867-BA82-1706E5C8FF99}" type="slidenum">
              <a:rPr lang="en-IN" smtClean="0"/>
              <a:t>‹#›</a:t>
            </a:fld>
            <a:endParaRPr lang="en-IN"/>
          </a:p>
        </p:txBody>
      </p:sp>
    </p:spTree>
    <p:extLst>
      <p:ext uri="{BB962C8B-B14F-4D97-AF65-F5344CB8AC3E}">
        <p14:creationId xmlns:p14="http://schemas.microsoft.com/office/powerpoint/2010/main" val="34135243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527E023-BF43-4B8B-B0EE-CAB91E8168B3}" type="datetimeFigureOut">
              <a:rPr lang="en-IN" smtClean="0"/>
              <a:t>25-04-2023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63BCCF83-BF32-4867-BA82-1706E5C8FF99}" type="slidenum">
              <a:rPr lang="en-IN" smtClean="0"/>
              <a:t>‹#›</a:t>
            </a:fld>
            <a:endParaRPr lang="en-IN"/>
          </a:p>
        </p:txBody>
      </p:sp>
    </p:spTree>
    <p:extLst>
      <p:ext uri="{BB962C8B-B14F-4D97-AF65-F5344CB8AC3E}">
        <p14:creationId xmlns:p14="http://schemas.microsoft.com/office/powerpoint/2010/main" val="7617093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527E023-BF43-4B8B-B0EE-CAB91E8168B3}" type="datetimeFigureOut">
              <a:rPr lang="en-IN" smtClean="0"/>
              <a:t>25-04-2023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63BCCF83-BF32-4867-BA82-1706E5C8FF99}" type="slidenum">
              <a:rPr lang="en-IN" smtClean="0"/>
              <a:t>‹#›</a:t>
            </a:fld>
            <a:endParaRPr lang="en-IN"/>
          </a:p>
        </p:txBody>
      </p:sp>
    </p:spTree>
    <p:extLst>
      <p:ext uri="{BB962C8B-B14F-4D97-AF65-F5344CB8AC3E}">
        <p14:creationId xmlns:p14="http://schemas.microsoft.com/office/powerpoint/2010/main" val="8610782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527E023-BF43-4B8B-B0EE-CAB91E8168B3}" type="datetimeFigureOut">
              <a:rPr lang="en-IN" smtClean="0"/>
              <a:t>25-04-2023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63BCCF83-BF32-4867-BA82-1706E5C8FF99}" type="slidenum">
              <a:rPr lang="en-IN" smtClean="0"/>
              <a:t>‹#›</a:t>
            </a:fld>
            <a:endParaRPr lang="en-IN"/>
          </a:p>
        </p:txBody>
      </p:sp>
    </p:spTree>
    <p:extLst>
      <p:ext uri="{BB962C8B-B14F-4D97-AF65-F5344CB8AC3E}">
        <p14:creationId xmlns:p14="http://schemas.microsoft.com/office/powerpoint/2010/main" val="24293668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527E023-BF43-4B8B-B0EE-CAB91E8168B3}" type="datetimeFigureOut">
              <a:rPr lang="en-IN" smtClean="0"/>
              <a:t>25-04-2023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3BCCF83-BF32-4867-BA82-1706E5C8FF99}" type="slidenum">
              <a:rPr lang="en-IN" smtClean="0"/>
              <a:t>‹#›</a:t>
            </a:fld>
            <a:endParaRPr lang="en-IN"/>
          </a:p>
        </p:txBody>
      </p:sp>
    </p:spTree>
    <p:extLst>
      <p:ext uri="{BB962C8B-B14F-4D97-AF65-F5344CB8AC3E}">
        <p14:creationId xmlns:p14="http://schemas.microsoft.com/office/powerpoint/2010/main" val="6849112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527E023-BF43-4B8B-B0EE-CAB91E8168B3}" type="datetimeFigureOut">
              <a:rPr lang="en-IN" smtClean="0"/>
              <a:t>25-04-2023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3BCCF83-BF32-4867-BA82-1706E5C8FF99}" type="slidenum">
              <a:rPr lang="en-IN" smtClean="0"/>
              <a:t>‹#›</a:t>
            </a:fld>
            <a:endParaRPr lang="en-IN"/>
          </a:p>
        </p:txBody>
      </p:sp>
    </p:spTree>
    <p:extLst>
      <p:ext uri="{BB962C8B-B14F-4D97-AF65-F5344CB8AC3E}">
        <p14:creationId xmlns:p14="http://schemas.microsoft.com/office/powerpoint/2010/main" val="3065380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527E023-BF43-4B8B-B0EE-CAB91E8168B3}" type="datetimeFigureOut">
              <a:rPr lang="en-IN" smtClean="0"/>
              <a:t>25-04-2023</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BCCF83-BF32-4867-BA82-1706E5C8FF99}" type="slidenum">
              <a:rPr lang="en-IN" smtClean="0"/>
              <a:t>‹#›</a:t>
            </a:fld>
            <a:endParaRPr lang="en-IN"/>
          </a:p>
        </p:txBody>
      </p:sp>
    </p:spTree>
    <p:extLst>
      <p:ext uri="{BB962C8B-B14F-4D97-AF65-F5344CB8AC3E}">
        <p14:creationId xmlns:p14="http://schemas.microsoft.com/office/powerpoint/2010/main" val="112461982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7.png"/><Relationship Id="rId4" Type="http://schemas.openxmlformats.org/officeDocument/2006/relationships/image" Target="../media/image8.jpe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7.png"/><Relationship Id="rId5" Type="http://schemas.openxmlformats.org/officeDocument/2006/relationships/image" Target="../media/image6.wmf"/><Relationship Id="rId4" Type="http://schemas.openxmlformats.org/officeDocument/2006/relationships/oleObject" Target="../embeddings/oleObject1.bin"/></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87619A-1029-F915-6A2E-320A929C2EEB}"/>
              </a:ext>
            </a:extLst>
          </p:cNvPr>
          <p:cNvSpPr>
            <a:spLocks noGrp="1"/>
          </p:cNvSpPr>
          <p:nvPr>
            <p:ph type="ctrTitle"/>
          </p:nvPr>
        </p:nvSpPr>
        <p:spPr>
          <a:xfrm>
            <a:off x="1524000" y="1828801"/>
            <a:ext cx="9144000" cy="2743200"/>
          </a:xfrm>
          <a:solidFill>
            <a:schemeClr val="bg1"/>
          </a:solidFill>
        </p:spPr>
        <p:txBody>
          <a:bodyPr>
            <a:normAutofit/>
          </a:bodyPr>
          <a:lstStyle/>
          <a:p>
            <a:pPr algn="l"/>
            <a:r>
              <a:rPr lang="en-IN" sz="5400" b="1" dirty="0"/>
              <a:t>Measuring the Pulse of Prosperity An Index of Economic Freedom Analysis</a:t>
            </a:r>
          </a:p>
        </p:txBody>
      </p:sp>
      <p:pic>
        <p:nvPicPr>
          <p:cNvPr id="8" name="Video 7">
            <a:hlinkClick r:id="" action="ppaction://media"/>
            <a:extLst>
              <a:ext uri="{FF2B5EF4-FFF2-40B4-BE49-F238E27FC236}">
                <a16:creationId xmlns:a16="http://schemas.microsoft.com/office/drawing/2014/main" id="{1B947DDE-5547-3211-A912-900F00C965EF}"/>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4"/>
          <a:stretch>
            <a:fillRect/>
          </a:stretch>
        </p:blipFill>
        <p:spPr>
          <a:xfrm>
            <a:off x="9906000" y="5143500"/>
            <a:ext cx="2285999" cy="1714500"/>
          </a:xfrm>
          <a:prstGeom prst="rect">
            <a:avLst/>
          </a:prstGeom>
        </p:spPr>
      </p:pic>
    </p:spTree>
    <p:extLst>
      <p:ext uri="{BB962C8B-B14F-4D97-AF65-F5344CB8AC3E}">
        <p14:creationId xmlns:p14="http://schemas.microsoft.com/office/powerpoint/2010/main" val="224755027"/>
      </p:ext>
    </p:extLst>
  </p:cSld>
  <p:clrMapOvr>
    <a:masterClrMapping/>
  </p:clrMapOvr>
  <mc:AlternateContent xmlns:mc="http://schemas.openxmlformats.org/markup-compatibility/2006" xmlns:p14="http://schemas.microsoft.com/office/powerpoint/2010/main">
    <mc:Choice Requires="p14">
      <p:transition spd="slow" p14:dur="4400" advTm="22800">
        <p14:honeycomb/>
      </p:transition>
    </mc:Choice>
    <mc:Fallback xmlns="">
      <p:transition spd="slow" advTm="228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a:extLst>
              <a:ext uri="{FF2B5EF4-FFF2-40B4-BE49-F238E27FC236}">
                <a16:creationId xmlns:a16="http://schemas.microsoft.com/office/drawing/2014/main" id="{169677BD-D506-5907-F214-2C9D70577C67}"/>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2383958" y="1825625"/>
            <a:ext cx="7424083" cy="4351338"/>
          </a:xfrm>
        </p:spPr>
      </p:pic>
      <p:pic>
        <p:nvPicPr>
          <p:cNvPr id="11" name="Audio 10">
            <a:hlinkClick r:id="" action="ppaction://media"/>
            <a:extLst>
              <a:ext uri="{FF2B5EF4-FFF2-40B4-BE49-F238E27FC236}">
                <a16:creationId xmlns:a16="http://schemas.microsoft.com/office/drawing/2014/main" id="{4A7602CB-8202-01A0-541A-79FCD0712C4F}"/>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85713516"/>
      </p:ext>
    </p:extLst>
  </p:cSld>
  <p:clrMapOvr>
    <a:masterClrMapping/>
  </p:clrMapOvr>
  <mc:AlternateContent xmlns:mc="http://schemas.openxmlformats.org/markup-compatibility/2006" xmlns:p14="http://schemas.microsoft.com/office/powerpoint/2010/main">
    <mc:Choice Requires="p14">
      <p:transition spd="slow" p14:dur="4000" advTm="5658">
        <p14:vortex dir="r"/>
      </p:transition>
    </mc:Choice>
    <mc:Fallback xmlns="">
      <p:transition spd="slow" advTm="565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74AD42-8B74-19C7-9F5D-4ECABE79D3B4}"/>
              </a:ext>
            </a:extLst>
          </p:cNvPr>
          <p:cNvSpPr>
            <a:spLocks noGrp="1"/>
          </p:cNvSpPr>
          <p:nvPr>
            <p:ph type="ctrTitle"/>
          </p:nvPr>
        </p:nvSpPr>
        <p:spPr>
          <a:xfrm>
            <a:off x="1524000" y="1122363"/>
            <a:ext cx="9144000" cy="1342541"/>
          </a:xfrm>
        </p:spPr>
        <p:txBody>
          <a:bodyPr>
            <a:normAutofit/>
          </a:bodyPr>
          <a:lstStyle/>
          <a:p>
            <a:r>
              <a:rPr lang="en-US" sz="3200" b="1" dirty="0"/>
              <a:t>Team nm id: </a:t>
            </a:r>
            <a:r>
              <a:rPr lang="en-IN" sz="3200" b="1" i="0" dirty="0">
                <a:solidFill>
                  <a:srgbClr val="18265D"/>
                </a:solidFill>
                <a:effectLst/>
                <a:latin typeface="Open Sans" panose="020B0606030504020204" pitchFamily="34" charset="0"/>
              </a:rPr>
              <a:t>AF628F67C364AC9A34E411D6F0EE389C</a:t>
            </a:r>
            <a:endParaRPr lang="en-IN" sz="3200" b="1" dirty="0"/>
          </a:p>
        </p:txBody>
      </p:sp>
      <p:sp>
        <p:nvSpPr>
          <p:cNvPr id="3" name="Content Placeholder 2">
            <a:extLst>
              <a:ext uri="{FF2B5EF4-FFF2-40B4-BE49-F238E27FC236}">
                <a16:creationId xmlns:a16="http://schemas.microsoft.com/office/drawing/2014/main" id="{52A06DCF-978E-3236-8976-4E810C28A63A}"/>
              </a:ext>
            </a:extLst>
          </p:cNvPr>
          <p:cNvSpPr>
            <a:spLocks noGrp="1"/>
          </p:cNvSpPr>
          <p:nvPr>
            <p:ph type="subTitle" idx="1"/>
          </p:nvPr>
        </p:nvSpPr>
        <p:spPr>
          <a:xfrm>
            <a:off x="1113183" y="2899672"/>
            <a:ext cx="9144000" cy="3792675"/>
          </a:xfrm>
        </p:spPr>
        <p:txBody>
          <a:bodyPr>
            <a:noAutofit/>
          </a:bodyPr>
          <a:lstStyle/>
          <a:p>
            <a:r>
              <a:rPr lang="en-US" sz="4000" b="1" dirty="0">
                <a:ln w="22225">
                  <a:solidFill>
                    <a:schemeClr val="accent2"/>
                  </a:solidFill>
                  <a:prstDash val="solid"/>
                </a:ln>
                <a:solidFill>
                  <a:schemeClr val="accent2">
                    <a:lumMod val="40000"/>
                    <a:lumOff val="60000"/>
                  </a:schemeClr>
                </a:solidFill>
              </a:rPr>
              <a:t>Team leader : </a:t>
            </a:r>
            <a:r>
              <a:rPr lang="en-US" sz="4000" b="1" dirty="0" err="1">
                <a:ln w="22225">
                  <a:solidFill>
                    <a:schemeClr val="accent2"/>
                  </a:solidFill>
                  <a:prstDash val="solid"/>
                </a:ln>
                <a:solidFill>
                  <a:schemeClr val="accent2">
                    <a:lumMod val="40000"/>
                    <a:lumOff val="60000"/>
                  </a:schemeClr>
                </a:solidFill>
              </a:rPr>
              <a:t>Gowripriya.v</a:t>
            </a:r>
            <a:r>
              <a:rPr lang="en-US" sz="4000" b="1" dirty="0">
                <a:ln w="22225">
                  <a:solidFill>
                    <a:schemeClr val="accent2"/>
                  </a:solidFill>
                  <a:prstDash val="solid"/>
                </a:ln>
                <a:solidFill>
                  <a:schemeClr val="accent2">
                    <a:lumMod val="40000"/>
                    <a:lumOff val="60000"/>
                  </a:schemeClr>
                </a:solidFill>
              </a:rPr>
              <a:t> </a:t>
            </a:r>
          </a:p>
          <a:p>
            <a:r>
              <a:rPr lang="en-US" sz="4000" b="1" dirty="0">
                <a:ln w="22225">
                  <a:solidFill>
                    <a:schemeClr val="accent2"/>
                  </a:solidFill>
                  <a:prstDash val="solid"/>
                </a:ln>
                <a:solidFill>
                  <a:schemeClr val="accent2">
                    <a:lumMod val="40000"/>
                    <a:lumOff val="60000"/>
                  </a:schemeClr>
                </a:solidFill>
              </a:rPr>
              <a:t>Team Members:</a:t>
            </a:r>
          </a:p>
          <a:p>
            <a:r>
              <a:rPr lang="en-US" sz="4000" b="1" dirty="0">
                <a:ln w="22225">
                  <a:solidFill>
                    <a:schemeClr val="accent2"/>
                  </a:solidFill>
                  <a:prstDash val="solid"/>
                </a:ln>
                <a:solidFill>
                  <a:schemeClr val="accent2">
                    <a:lumMod val="40000"/>
                    <a:lumOff val="60000"/>
                  </a:schemeClr>
                </a:solidFill>
              </a:rPr>
              <a:t>                         1.Haripriya.k</a:t>
            </a:r>
          </a:p>
          <a:p>
            <a:r>
              <a:rPr lang="en-US" sz="4000" b="1" dirty="0">
                <a:ln w="22225">
                  <a:solidFill>
                    <a:schemeClr val="accent2"/>
                  </a:solidFill>
                  <a:prstDash val="solid"/>
                </a:ln>
                <a:solidFill>
                  <a:schemeClr val="accent2">
                    <a:lumMod val="40000"/>
                    <a:lumOff val="60000"/>
                  </a:schemeClr>
                </a:solidFill>
              </a:rPr>
              <a:t>                         2.Jeevitha.m</a:t>
            </a:r>
          </a:p>
          <a:p>
            <a:r>
              <a:rPr lang="en-US" sz="4000" b="1" dirty="0">
                <a:ln w="22225">
                  <a:solidFill>
                    <a:schemeClr val="accent2"/>
                  </a:solidFill>
                  <a:prstDash val="solid"/>
                </a:ln>
                <a:solidFill>
                  <a:schemeClr val="accent2">
                    <a:lumMod val="40000"/>
                    <a:lumOff val="60000"/>
                  </a:schemeClr>
                </a:solidFill>
              </a:rPr>
              <a:t>                         3.Helina.k  </a:t>
            </a:r>
          </a:p>
        </p:txBody>
      </p:sp>
      <p:pic>
        <p:nvPicPr>
          <p:cNvPr id="6" name="Video 5">
            <a:hlinkClick r:id="" action="ppaction://media"/>
            <a:extLst>
              <a:ext uri="{FF2B5EF4-FFF2-40B4-BE49-F238E27FC236}">
                <a16:creationId xmlns:a16="http://schemas.microsoft.com/office/drawing/2014/main" id="{7284E12F-DE51-E630-8165-907C67B2B36E}"/>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4"/>
          <a:stretch>
            <a:fillRect/>
          </a:stretch>
        </p:blipFill>
        <p:spPr>
          <a:xfrm>
            <a:off x="9906000" y="5143500"/>
            <a:ext cx="2285999" cy="1714500"/>
          </a:xfrm>
          <a:prstGeom prst="rect">
            <a:avLst/>
          </a:prstGeom>
        </p:spPr>
      </p:pic>
    </p:spTree>
    <p:extLst>
      <p:ext uri="{BB962C8B-B14F-4D97-AF65-F5344CB8AC3E}">
        <p14:creationId xmlns:p14="http://schemas.microsoft.com/office/powerpoint/2010/main" val="43658428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6121">
        <p15:prstTrans prst="airplane"/>
      </p:transition>
    </mc:Choice>
    <mc:Fallback xmlns="">
      <p:transition spd="slow" advTm="612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AFD316A-2D86-CA3B-231D-76F611679F0B}"/>
              </a:ext>
            </a:extLst>
          </p:cNvPr>
          <p:cNvSpPr>
            <a:spLocks noGrp="1"/>
          </p:cNvSpPr>
          <p:nvPr>
            <p:ph type="title"/>
          </p:nvPr>
        </p:nvSpPr>
        <p:spPr>
          <a:xfrm rot="10800000" flipV="1">
            <a:off x="839788" y="318052"/>
            <a:ext cx="10515600" cy="47073"/>
          </a:xfrm>
        </p:spPr>
        <p:txBody>
          <a:bodyPr>
            <a:normAutofit fontScale="90000"/>
          </a:bodyPr>
          <a:lstStyle/>
          <a:p>
            <a:r>
              <a:rPr lang="en-US" dirty="0"/>
              <a:t>First step</a:t>
            </a:r>
            <a:endParaRPr lang="en-IN" dirty="0"/>
          </a:p>
        </p:txBody>
      </p:sp>
      <p:sp>
        <p:nvSpPr>
          <p:cNvPr id="11" name="Text Placeholder 10">
            <a:extLst>
              <a:ext uri="{FF2B5EF4-FFF2-40B4-BE49-F238E27FC236}">
                <a16:creationId xmlns:a16="http://schemas.microsoft.com/office/drawing/2014/main" id="{F794B352-A8E4-79A3-6BCF-177A58F4DB90}"/>
              </a:ext>
            </a:extLst>
          </p:cNvPr>
          <p:cNvSpPr>
            <a:spLocks noGrp="1"/>
          </p:cNvSpPr>
          <p:nvPr>
            <p:ph type="body" idx="1"/>
          </p:nvPr>
        </p:nvSpPr>
        <p:spPr>
          <a:xfrm>
            <a:off x="3216171" y="2669206"/>
            <a:ext cx="5335588" cy="708301"/>
          </a:xfrm>
        </p:spPr>
        <p:txBody>
          <a:bodyPr>
            <a:noAutofit/>
          </a:bodyPr>
          <a:lstStyle/>
          <a:p>
            <a:r>
              <a:rPr lang="en-US" sz="1600" dirty="0"/>
              <a:t>We study about the basic properties of index of economic freedom analysis.</a:t>
            </a:r>
          </a:p>
          <a:p>
            <a:r>
              <a:rPr lang="en-US" sz="1600" dirty="0"/>
              <a:t> we have to explain about</a:t>
            </a:r>
          </a:p>
          <a:p>
            <a:r>
              <a:rPr lang="en-US" sz="1600" dirty="0"/>
              <a:t>               what you thing about of economic freedom level</a:t>
            </a:r>
          </a:p>
          <a:p>
            <a:r>
              <a:rPr lang="en-US" sz="1600" dirty="0"/>
              <a:t>                what you feel that topic</a:t>
            </a:r>
          </a:p>
          <a:p>
            <a:r>
              <a:rPr lang="en-US" sz="1600" dirty="0"/>
              <a:t>                what ideas can implemented for that</a:t>
            </a:r>
          </a:p>
          <a:p>
            <a:r>
              <a:rPr lang="en-US" sz="1600" dirty="0"/>
              <a:t>                 what can do the process of economic freedom analysis</a:t>
            </a:r>
          </a:p>
          <a:p>
            <a:r>
              <a:rPr lang="en-US" sz="1600" dirty="0"/>
              <a:t>This are all </a:t>
            </a:r>
            <a:r>
              <a:rPr lang="en-US" sz="1600" dirty="0" err="1"/>
              <a:t>explanings</a:t>
            </a:r>
            <a:r>
              <a:rPr lang="en-US" sz="1600" dirty="0"/>
              <a:t> in the empathy map.</a:t>
            </a:r>
            <a:endParaRPr lang="en-IN" sz="1600" dirty="0"/>
          </a:p>
        </p:txBody>
      </p:sp>
      <p:pic>
        <p:nvPicPr>
          <p:cNvPr id="17" name="Content Placeholder 16">
            <a:extLst>
              <a:ext uri="{FF2B5EF4-FFF2-40B4-BE49-F238E27FC236}">
                <a16:creationId xmlns:a16="http://schemas.microsoft.com/office/drawing/2014/main" id="{A5A816AD-E3C8-88E0-9498-0519EB422936}"/>
              </a:ext>
            </a:extLst>
          </p:cNvPr>
          <p:cNvPicPr>
            <a:picLocks noGrp="1" noChangeAspect="1"/>
          </p:cNvPicPr>
          <p:nvPr>
            <p:ph sz="half" idx="2"/>
          </p:nvPr>
        </p:nvPicPr>
        <p:blipFill rotWithShape="1">
          <a:blip r:embed="rId4"/>
          <a:srcRect l="18381" t="20913" r="21027" b="20126"/>
          <a:stretch/>
        </p:blipFill>
        <p:spPr>
          <a:xfrm>
            <a:off x="251791" y="3527570"/>
            <a:ext cx="4929809" cy="3111770"/>
          </a:xfrm>
          <a:prstGeom prst="rect">
            <a:avLst/>
          </a:prstGeom>
        </p:spPr>
      </p:pic>
      <p:pic>
        <p:nvPicPr>
          <p:cNvPr id="18" name="Content Placeholder 17">
            <a:extLst>
              <a:ext uri="{FF2B5EF4-FFF2-40B4-BE49-F238E27FC236}">
                <a16:creationId xmlns:a16="http://schemas.microsoft.com/office/drawing/2014/main" id="{8A34002D-CDE6-16E6-4F0D-47C2CAD02B51}"/>
              </a:ext>
            </a:extLst>
          </p:cNvPr>
          <p:cNvPicPr>
            <a:picLocks noGrp="1" noChangeAspect="1"/>
          </p:cNvPicPr>
          <p:nvPr>
            <p:ph sz="quarter" idx="4"/>
          </p:nvPr>
        </p:nvPicPr>
        <p:blipFill rotWithShape="1">
          <a:blip r:embed="rId5"/>
          <a:stretch/>
        </p:blipFill>
        <p:spPr>
          <a:xfrm>
            <a:off x="7535598" y="2505075"/>
            <a:ext cx="2456392" cy="3684588"/>
          </a:xfrm>
          <a:prstGeom prst="rect">
            <a:avLst/>
          </a:prstGeom>
        </p:spPr>
      </p:pic>
      <p:pic>
        <p:nvPicPr>
          <p:cNvPr id="21" name="Video 20">
            <a:hlinkClick r:id="" action="ppaction://media"/>
            <a:extLst>
              <a:ext uri="{FF2B5EF4-FFF2-40B4-BE49-F238E27FC236}">
                <a16:creationId xmlns:a16="http://schemas.microsoft.com/office/drawing/2014/main" id="{E1D5B6C4-BA1F-2607-D5AA-34DC1C93186A}"/>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6"/>
          <a:stretch>
            <a:fillRect/>
          </a:stretch>
        </p:blipFill>
        <p:spPr>
          <a:xfrm>
            <a:off x="9906000" y="5143500"/>
            <a:ext cx="2285999" cy="1714500"/>
          </a:xfrm>
          <a:prstGeom prst="rect">
            <a:avLst/>
          </a:prstGeom>
        </p:spPr>
      </p:pic>
    </p:spTree>
    <p:extLst>
      <p:ext uri="{BB962C8B-B14F-4D97-AF65-F5344CB8AC3E}">
        <p14:creationId xmlns:p14="http://schemas.microsoft.com/office/powerpoint/2010/main" val="238054279"/>
      </p:ext>
    </p:extLst>
  </p:cSld>
  <p:clrMapOvr>
    <a:masterClrMapping/>
  </p:clrMapOvr>
  <mc:AlternateContent xmlns:mc="http://schemas.openxmlformats.org/markup-compatibility/2006" xmlns:p14="http://schemas.microsoft.com/office/powerpoint/2010/main">
    <mc:Choice Requires="p14">
      <p:transition spd="slow" p14:dur="4000" advTm="30933">
        <p14:vortex dir="r"/>
      </p:transition>
    </mc:Choice>
    <mc:Fallback xmlns="">
      <p:transition spd="slow" advTm="3093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1"/>
                </p:tgtEl>
              </p:cMediaNode>
            </p:video>
            <p:seq concurrent="1" nextAc="seek">
              <p:cTn id="8" restart="whenNotActive" fill="hold" evtFilter="cancelBubble" nodeType="interactiveSeq">
                <p:stCondLst>
                  <p:cond evt="onClick" delay="0">
                    <p:tgtEl>
                      <p:spTgt spid="21"/>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1"/>
                                        </p:tgtEl>
                                      </p:cBhvr>
                                    </p:cmd>
                                  </p:childTnLst>
                                </p:cTn>
                              </p:par>
                            </p:childTnLst>
                          </p:cTn>
                        </p:par>
                      </p:childTnLst>
                    </p:cTn>
                  </p:par>
                </p:childTnLst>
              </p:cTn>
              <p:nextCondLst>
                <p:cond evt="onClick" delay="0">
                  <p:tgtEl>
                    <p:spTgt spid="21"/>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A6C2D3-4B42-109E-CA32-C108679B568A}"/>
              </a:ext>
            </a:extLst>
          </p:cNvPr>
          <p:cNvSpPr>
            <a:spLocks noGrp="1"/>
          </p:cNvSpPr>
          <p:nvPr>
            <p:ph type="title"/>
          </p:nvPr>
        </p:nvSpPr>
        <p:spPr/>
        <p:txBody>
          <a:bodyPr/>
          <a:lstStyle/>
          <a:p>
            <a:r>
              <a:rPr lang="en-US" dirty="0" err="1"/>
              <a:t>Brainstrom</a:t>
            </a:r>
            <a:endParaRPr lang="en-IN" dirty="0"/>
          </a:p>
        </p:txBody>
      </p:sp>
      <p:graphicFrame>
        <p:nvGraphicFramePr>
          <p:cNvPr id="5" name="Picture Placeholder 4">
            <a:extLst>
              <a:ext uri="{FF2B5EF4-FFF2-40B4-BE49-F238E27FC236}">
                <a16:creationId xmlns:a16="http://schemas.microsoft.com/office/drawing/2014/main" id="{E885B868-6576-F82B-6EFC-3ED78BCE53ED}"/>
              </a:ext>
            </a:extLst>
          </p:cNvPr>
          <p:cNvGraphicFramePr>
            <a:graphicFrameLocks noGrp="1" noChangeAspect="1"/>
          </p:cNvGraphicFramePr>
          <p:nvPr>
            <p:ph type="pic" idx="1"/>
            <p:extLst>
              <p:ext uri="{D42A27DB-BD31-4B8C-83A1-F6EECF244321}">
                <p14:modId xmlns:p14="http://schemas.microsoft.com/office/powerpoint/2010/main" val="869318187"/>
              </p:ext>
            </p:extLst>
          </p:nvPr>
        </p:nvGraphicFramePr>
        <p:xfrm>
          <a:off x="7267575" y="3209925"/>
          <a:ext cx="1995488" cy="438150"/>
        </p:xfrm>
        <a:graphic>
          <a:graphicData uri="http://schemas.openxmlformats.org/presentationml/2006/ole">
            <mc:AlternateContent xmlns:mc="http://schemas.openxmlformats.org/markup-compatibility/2006">
              <mc:Choice xmlns:v="urn:schemas-microsoft-com:vml" Requires="v">
                <p:oleObj name="Packager Shell Object" showAsIcon="1" r:id="rId4" imgW="1995120" imgH="437760" progId="Package">
                  <p:embed/>
                </p:oleObj>
              </mc:Choice>
              <mc:Fallback>
                <p:oleObj name="Packager Shell Object" showAsIcon="1" r:id="rId4" imgW="1995120" imgH="437760" progId="Package">
                  <p:embed/>
                  <p:pic>
                    <p:nvPicPr>
                      <p:cNvPr id="0" name=""/>
                      <p:cNvPicPr/>
                      <p:nvPr/>
                    </p:nvPicPr>
                    <p:blipFill>
                      <a:blip r:embed="rId5"/>
                      <a:stretch>
                        <a:fillRect/>
                      </a:stretch>
                    </p:blipFill>
                    <p:spPr>
                      <a:xfrm>
                        <a:off x="7267575" y="3209925"/>
                        <a:ext cx="1995488" cy="438150"/>
                      </a:xfrm>
                      <a:prstGeom prst="rect">
                        <a:avLst/>
                      </a:prstGeom>
                    </p:spPr>
                  </p:pic>
                </p:oleObj>
              </mc:Fallback>
            </mc:AlternateContent>
          </a:graphicData>
        </a:graphic>
      </p:graphicFrame>
      <p:sp>
        <p:nvSpPr>
          <p:cNvPr id="4" name="Text Placeholder 3">
            <a:extLst>
              <a:ext uri="{FF2B5EF4-FFF2-40B4-BE49-F238E27FC236}">
                <a16:creationId xmlns:a16="http://schemas.microsoft.com/office/drawing/2014/main" id="{41557C59-7F25-6EF1-0C1B-621A6828E1A6}"/>
              </a:ext>
            </a:extLst>
          </p:cNvPr>
          <p:cNvSpPr>
            <a:spLocks noGrp="1"/>
          </p:cNvSpPr>
          <p:nvPr>
            <p:ph type="body" sz="half" idx="2"/>
          </p:nvPr>
        </p:nvSpPr>
        <p:spPr/>
        <p:txBody>
          <a:bodyPr/>
          <a:lstStyle/>
          <a:p>
            <a:r>
              <a:rPr lang="en-US" dirty="0"/>
              <a:t>Next step we have to collect details from economic freedom level in the world and linking the data and making like a mind map and putting a main details of economic freedom </a:t>
            </a:r>
            <a:r>
              <a:rPr lang="en-US" dirty="0" err="1"/>
              <a:t>analysis.and</a:t>
            </a:r>
            <a:r>
              <a:rPr lang="en-US" dirty="0"/>
              <a:t> just simply explain the details of economic freedom analysis.</a:t>
            </a:r>
            <a:endParaRPr lang="en-IN" dirty="0"/>
          </a:p>
        </p:txBody>
      </p:sp>
      <p:pic>
        <p:nvPicPr>
          <p:cNvPr id="8" name="Audio 7">
            <a:hlinkClick r:id="" action="ppaction://media"/>
            <a:extLst>
              <a:ext uri="{FF2B5EF4-FFF2-40B4-BE49-F238E27FC236}">
                <a16:creationId xmlns:a16="http://schemas.microsoft.com/office/drawing/2014/main" id="{6602587D-67DA-643F-DB7F-392CB90C2083}"/>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998683204"/>
      </p:ext>
    </p:extLst>
  </p:cSld>
  <p:clrMapOvr>
    <a:masterClrMapping/>
  </p:clrMapOvr>
  <mc:AlternateContent xmlns:mc="http://schemas.openxmlformats.org/markup-compatibility/2006" xmlns:p14="http://schemas.microsoft.com/office/powerpoint/2010/main">
    <mc:Choice Requires="p14">
      <p:transition spd="slow" p14:dur="4000" advTm="9378">
        <p14:vortex dir="r"/>
      </p:transition>
    </mc:Choice>
    <mc:Fallback xmlns="">
      <p:transition spd="slow" advTm="937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id="{4799ED9A-B271-41F7-D2EB-D325868A3D52}"/>
              </a:ext>
            </a:extLst>
          </p:cNvPr>
          <p:cNvSpPr>
            <a:spLocks noGrp="1"/>
          </p:cNvSpPr>
          <p:nvPr>
            <p:ph idx="1"/>
          </p:nvPr>
        </p:nvSpPr>
        <p:spPr/>
        <p:txBody>
          <a:bodyPr/>
          <a:lstStyle/>
          <a:p>
            <a:r>
              <a:rPr lang="en-US" dirty="0"/>
              <a:t>Next we collect the dataset from </a:t>
            </a:r>
            <a:r>
              <a:rPr lang="en-US" dirty="0" err="1"/>
              <a:t>naanmudhalvan</a:t>
            </a:r>
            <a:r>
              <a:rPr lang="en-US" dirty="0"/>
              <a:t>.</a:t>
            </a:r>
          </a:p>
          <a:p>
            <a:r>
              <a:rPr lang="en-US" dirty="0"/>
              <a:t>And download </a:t>
            </a:r>
            <a:r>
              <a:rPr lang="en-US" dirty="0" err="1"/>
              <a:t>mysql</a:t>
            </a:r>
            <a:r>
              <a:rPr lang="en-US" dirty="0"/>
              <a:t> </a:t>
            </a:r>
          </a:p>
          <a:p>
            <a:r>
              <a:rPr lang="en-US" dirty="0"/>
              <a:t>And connect the data in </a:t>
            </a:r>
            <a:r>
              <a:rPr lang="en-US" dirty="0" err="1"/>
              <a:t>mysql</a:t>
            </a:r>
            <a:endParaRPr lang="en-US" dirty="0"/>
          </a:p>
          <a:p>
            <a:r>
              <a:rPr lang="en-US" dirty="0"/>
              <a:t>Imported a data from </a:t>
            </a:r>
            <a:r>
              <a:rPr lang="en-US" dirty="0" err="1"/>
              <a:t>mysql</a:t>
            </a:r>
            <a:endParaRPr lang="en-US" dirty="0"/>
          </a:p>
          <a:p>
            <a:r>
              <a:rPr lang="en-US" dirty="0"/>
              <a:t>Next uploading a data in tableau.</a:t>
            </a:r>
          </a:p>
          <a:p>
            <a:r>
              <a:rPr lang="en-US" dirty="0"/>
              <a:t>And draw a graphs in index if economic freedom analysis.</a:t>
            </a:r>
          </a:p>
          <a:p>
            <a:r>
              <a:rPr lang="en-US" dirty="0"/>
              <a:t>Publish the graphs ,story and dashboard in tableau public.</a:t>
            </a:r>
            <a:endParaRPr lang="en-IN" dirty="0"/>
          </a:p>
        </p:txBody>
      </p:sp>
      <p:pic>
        <p:nvPicPr>
          <p:cNvPr id="10" name="Audio 9">
            <a:hlinkClick r:id="" action="ppaction://media"/>
            <a:extLst>
              <a:ext uri="{FF2B5EF4-FFF2-40B4-BE49-F238E27FC236}">
                <a16:creationId xmlns:a16="http://schemas.microsoft.com/office/drawing/2014/main" id="{168194E1-6F45-2F06-970F-9827D0E37971}"/>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165868222"/>
      </p:ext>
    </p:extLst>
  </p:cSld>
  <p:clrMapOvr>
    <a:masterClrMapping/>
  </p:clrMapOvr>
  <mc:AlternateContent xmlns:mc="http://schemas.openxmlformats.org/markup-compatibility/2006" xmlns:p14="http://schemas.microsoft.com/office/powerpoint/2010/main">
    <mc:Choice Requires="p14">
      <p:transition spd="slow" p14:dur="4000" advTm="94989">
        <p14:vortex dir="r"/>
      </p:transition>
    </mc:Choice>
    <mc:Fallback xmlns="">
      <p:transition spd="slow" advTm="9498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B7C509-7DC2-1E18-E9F2-0AD6C099C7F1}"/>
              </a:ext>
            </a:extLst>
          </p:cNvPr>
          <p:cNvSpPr>
            <a:spLocks noGrp="1"/>
          </p:cNvSpPr>
          <p:nvPr>
            <p:ph type="title"/>
          </p:nvPr>
        </p:nvSpPr>
        <p:spPr>
          <a:xfrm>
            <a:off x="583096" y="410817"/>
            <a:ext cx="10191474" cy="848139"/>
          </a:xfrm>
        </p:spPr>
        <p:txBody>
          <a:bodyPr>
            <a:normAutofit fontScale="90000"/>
          </a:bodyPr>
          <a:lstStyle/>
          <a:p>
            <a:r>
              <a:rPr lang="en-US" dirty="0"/>
              <a:t>Advantages;</a:t>
            </a:r>
            <a:endParaRPr lang="en-IN" dirty="0"/>
          </a:p>
        </p:txBody>
      </p:sp>
      <p:sp>
        <p:nvSpPr>
          <p:cNvPr id="3" name="Text Placeholder 2">
            <a:extLst>
              <a:ext uri="{FF2B5EF4-FFF2-40B4-BE49-F238E27FC236}">
                <a16:creationId xmlns:a16="http://schemas.microsoft.com/office/drawing/2014/main" id="{BE09171E-57CA-DD5B-C772-799D281FD43C}"/>
              </a:ext>
            </a:extLst>
          </p:cNvPr>
          <p:cNvSpPr>
            <a:spLocks noGrp="1"/>
          </p:cNvSpPr>
          <p:nvPr>
            <p:ph type="body" idx="1"/>
          </p:nvPr>
        </p:nvSpPr>
        <p:spPr>
          <a:xfrm>
            <a:off x="490330" y="1696279"/>
            <a:ext cx="10857120" cy="4393372"/>
          </a:xfrm>
        </p:spPr>
        <p:txBody>
          <a:bodyPr/>
          <a:lstStyle/>
          <a:p>
            <a:pPr marL="342900" indent="-342900">
              <a:buFont typeface="Wingdings" panose="05000000000000000000" pitchFamily="2" charset="2"/>
              <a:buChar char="v"/>
            </a:pPr>
            <a:r>
              <a:rPr lang="en-IN" b="0" i="0" dirty="0">
                <a:solidFill>
                  <a:srgbClr val="E8EAED"/>
                </a:solidFill>
                <a:effectLst/>
                <a:latin typeface="Google Sans"/>
              </a:rPr>
              <a:t>The most obvious benefit of economic freedom is that, as a system, </a:t>
            </a:r>
            <a:r>
              <a:rPr lang="en-IN" b="0" i="0" dirty="0">
                <a:solidFill>
                  <a:srgbClr val="E2EEFF"/>
                </a:solidFill>
                <a:effectLst/>
                <a:latin typeface="Google Sans"/>
              </a:rPr>
              <a:t>it is the most conducive to widespread prosperity</a:t>
            </a:r>
            <a:r>
              <a:rPr lang="en-IN" b="0" i="0" dirty="0">
                <a:solidFill>
                  <a:srgbClr val="E8EAED"/>
                </a:solidFill>
                <a:effectLst/>
                <a:latin typeface="Google Sans"/>
              </a:rPr>
              <a:t>, that is, to high or rising income and consumption for the bulk of the population.</a:t>
            </a:r>
          </a:p>
          <a:p>
            <a:pPr marL="342900" indent="-342900">
              <a:buFont typeface="Wingdings" panose="05000000000000000000" pitchFamily="2" charset="2"/>
              <a:buChar char="v"/>
            </a:pPr>
            <a:r>
              <a:rPr lang="en-IN" b="0" i="0" dirty="0">
                <a:solidFill>
                  <a:srgbClr val="E2EEFF"/>
                </a:solidFill>
                <a:effectLst/>
                <a:latin typeface="Google Sans"/>
              </a:rPr>
              <a:t>There is a positive correlation between economic freedom and a country's overall prosperity and growth rate due to economic development</a:t>
            </a:r>
            <a:r>
              <a:rPr lang="en-IN" b="0" i="0" dirty="0">
                <a:solidFill>
                  <a:srgbClr val="BDC1C6"/>
                </a:solidFill>
                <a:effectLst/>
                <a:latin typeface="Google Sans"/>
              </a:rPr>
              <a:t>. Free countries with market economies tend to have a greater wealth per capita, cleaner environments, higher life expectancy, and less poverty.</a:t>
            </a:r>
            <a:endParaRPr lang="en-IN" dirty="0">
              <a:solidFill>
                <a:srgbClr val="E8EAED"/>
              </a:solidFill>
              <a:latin typeface="Google Sans"/>
            </a:endParaRPr>
          </a:p>
          <a:p>
            <a:pPr marL="342900" indent="-342900">
              <a:buFont typeface="Wingdings" panose="05000000000000000000" pitchFamily="2" charset="2"/>
              <a:buChar char="v"/>
            </a:pPr>
            <a:r>
              <a:rPr lang="en-IN" b="0" i="0" dirty="0">
                <a:solidFill>
                  <a:srgbClr val="BDC1C6"/>
                </a:solidFill>
                <a:effectLst/>
                <a:latin typeface="Google Sans"/>
              </a:rPr>
              <a:t>An economic advantage is </a:t>
            </a:r>
            <a:r>
              <a:rPr lang="en-IN" b="0" i="0" dirty="0">
                <a:solidFill>
                  <a:srgbClr val="E2EEFF"/>
                </a:solidFill>
                <a:effectLst/>
                <a:latin typeface="Google Sans"/>
              </a:rPr>
              <a:t>a position or capability that allows you to outperform in a particular market</a:t>
            </a:r>
            <a:r>
              <a:rPr lang="en-IN" b="0" i="0" dirty="0">
                <a:solidFill>
                  <a:srgbClr val="BDC1C6"/>
                </a:solidFill>
                <a:effectLst/>
                <a:latin typeface="Google Sans"/>
              </a:rPr>
              <a:t>. It's a similar concept to competitive advantage but at the level of economic fundamentals</a:t>
            </a:r>
            <a:endParaRPr lang="en-IN" dirty="0"/>
          </a:p>
        </p:txBody>
      </p:sp>
      <p:pic>
        <p:nvPicPr>
          <p:cNvPr id="5" name="Audio 4">
            <a:hlinkClick r:id="" action="ppaction://media"/>
            <a:extLst>
              <a:ext uri="{FF2B5EF4-FFF2-40B4-BE49-F238E27FC236}">
                <a16:creationId xmlns:a16="http://schemas.microsoft.com/office/drawing/2014/main" id="{7447D251-997E-A201-B4BC-04DEBF5D80E3}"/>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029865351"/>
      </p:ext>
    </p:extLst>
  </p:cSld>
  <p:clrMapOvr>
    <a:masterClrMapping/>
  </p:clrMapOvr>
  <mc:AlternateContent xmlns:mc="http://schemas.openxmlformats.org/markup-compatibility/2006" xmlns:p14="http://schemas.microsoft.com/office/powerpoint/2010/main">
    <mc:Choice Requires="p14">
      <p:transition spd="slow" p14:dur="4000" advTm="78228">
        <p14:vortex dir="r"/>
      </p:transition>
    </mc:Choice>
    <mc:Fallback xmlns="">
      <p:transition spd="slow" advTm="7822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1A2D4E-2DE3-30B8-2381-DAB1AA84FE78}"/>
              </a:ext>
            </a:extLst>
          </p:cNvPr>
          <p:cNvSpPr>
            <a:spLocks noGrp="1"/>
          </p:cNvSpPr>
          <p:nvPr>
            <p:ph type="title"/>
          </p:nvPr>
        </p:nvSpPr>
        <p:spPr/>
        <p:txBody>
          <a:bodyPr/>
          <a:lstStyle/>
          <a:p>
            <a:r>
              <a:rPr lang="en-US" dirty="0"/>
              <a:t>Disadvantages ;</a:t>
            </a:r>
            <a:endParaRPr lang="en-IN" dirty="0"/>
          </a:p>
        </p:txBody>
      </p:sp>
      <p:sp>
        <p:nvSpPr>
          <p:cNvPr id="3" name="Content Placeholder 2">
            <a:extLst>
              <a:ext uri="{FF2B5EF4-FFF2-40B4-BE49-F238E27FC236}">
                <a16:creationId xmlns:a16="http://schemas.microsoft.com/office/drawing/2014/main" id="{97284E86-B1FC-26ED-C172-9EA1CABF155B}"/>
              </a:ext>
            </a:extLst>
          </p:cNvPr>
          <p:cNvSpPr>
            <a:spLocks noGrp="1"/>
          </p:cNvSpPr>
          <p:nvPr>
            <p:ph idx="1"/>
          </p:nvPr>
        </p:nvSpPr>
        <p:spPr/>
        <p:txBody>
          <a:bodyPr/>
          <a:lstStyle/>
          <a:p>
            <a:pPr algn="l">
              <a:buFont typeface="Arial" panose="020B0604020202020204" pitchFamily="34" charset="0"/>
              <a:buChar char="•"/>
            </a:pPr>
            <a:r>
              <a:rPr lang="en-IN" b="0" i="0" dirty="0">
                <a:solidFill>
                  <a:srgbClr val="BDC1C6"/>
                </a:solidFill>
                <a:effectLst/>
                <a:latin typeface="arial" panose="020B0604020202020204" pitchFamily="34" charset="0"/>
              </a:rPr>
              <a:t>Poor Quality. Since profit maximization is the biggest motivation for firms, they may try to reduce their costs unethically. ...</a:t>
            </a:r>
          </a:p>
          <a:p>
            <a:pPr algn="l">
              <a:buFont typeface="Arial" panose="020B0604020202020204" pitchFamily="34" charset="0"/>
              <a:buChar char="•"/>
            </a:pPr>
            <a:r>
              <a:rPr lang="en-IN" b="0" i="0" dirty="0">
                <a:solidFill>
                  <a:srgbClr val="BDC1C6"/>
                </a:solidFill>
                <a:effectLst/>
                <a:latin typeface="arial" panose="020B0604020202020204" pitchFamily="34" charset="0"/>
              </a:rPr>
              <a:t>Merit Goods. Goods and services that are not profitable will not be produced or run. ...</a:t>
            </a:r>
          </a:p>
          <a:p>
            <a:pPr algn="l">
              <a:buFont typeface="Arial" panose="020B0604020202020204" pitchFamily="34" charset="0"/>
              <a:buChar char="•"/>
            </a:pPr>
            <a:r>
              <a:rPr lang="en-IN" b="0" i="0" dirty="0">
                <a:solidFill>
                  <a:srgbClr val="BDC1C6"/>
                </a:solidFill>
                <a:effectLst/>
                <a:latin typeface="arial" panose="020B0604020202020204" pitchFamily="34" charset="0"/>
              </a:rPr>
              <a:t>Excessive Power of Firms. ...</a:t>
            </a:r>
          </a:p>
          <a:p>
            <a:pPr algn="l">
              <a:buFont typeface="Arial" panose="020B0604020202020204" pitchFamily="34" charset="0"/>
              <a:buChar char="•"/>
            </a:pPr>
            <a:r>
              <a:rPr lang="en-IN" b="0" i="0" dirty="0">
                <a:solidFill>
                  <a:srgbClr val="BDC1C6"/>
                </a:solidFill>
                <a:effectLst/>
                <a:latin typeface="arial" panose="020B0604020202020204" pitchFamily="34" charset="0"/>
              </a:rPr>
              <a:t>Unemployment and Inequality.</a:t>
            </a:r>
          </a:p>
          <a:p>
            <a:endParaRPr lang="en-IN" dirty="0"/>
          </a:p>
        </p:txBody>
      </p:sp>
      <p:pic>
        <p:nvPicPr>
          <p:cNvPr id="5" name="Audio 4">
            <a:hlinkClick r:id="" action="ppaction://media"/>
            <a:extLst>
              <a:ext uri="{FF2B5EF4-FFF2-40B4-BE49-F238E27FC236}">
                <a16:creationId xmlns:a16="http://schemas.microsoft.com/office/drawing/2014/main" id="{1BBFB509-3869-1ED0-89CC-FDEB0CEB7709}"/>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175620197"/>
      </p:ext>
    </p:extLst>
  </p:cSld>
  <p:clrMapOvr>
    <a:masterClrMapping/>
  </p:clrMapOvr>
  <mc:AlternateContent xmlns:mc="http://schemas.openxmlformats.org/markup-compatibility/2006" xmlns:p14="http://schemas.microsoft.com/office/powerpoint/2010/main">
    <mc:Choice Requires="p14">
      <p:transition spd="slow" p14:dur="4000" advTm="53465">
        <p14:vortex dir="r"/>
      </p:transition>
    </mc:Choice>
    <mc:Fallback xmlns="">
      <p:transition spd="slow" advTm="5346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4FAA16-350C-2098-640D-D5A835F932C4}"/>
              </a:ext>
            </a:extLst>
          </p:cNvPr>
          <p:cNvSpPr>
            <a:spLocks noGrp="1"/>
          </p:cNvSpPr>
          <p:nvPr>
            <p:ph type="title"/>
          </p:nvPr>
        </p:nvSpPr>
        <p:spPr/>
        <p:txBody>
          <a:bodyPr/>
          <a:lstStyle/>
          <a:p>
            <a:r>
              <a:rPr lang="en-US" dirty="0"/>
              <a:t>Applications ;</a:t>
            </a:r>
            <a:endParaRPr lang="en-IN" dirty="0"/>
          </a:p>
        </p:txBody>
      </p:sp>
      <p:sp>
        <p:nvSpPr>
          <p:cNvPr id="3" name="Content Placeholder 2">
            <a:extLst>
              <a:ext uri="{FF2B5EF4-FFF2-40B4-BE49-F238E27FC236}">
                <a16:creationId xmlns:a16="http://schemas.microsoft.com/office/drawing/2014/main" id="{65D515EE-FC7A-63FE-28CF-AF2559FE19B5}"/>
              </a:ext>
            </a:extLst>
          </p:cNvPr>
          <p:cNvSpPr>
            <a:spLocks noGrp="1"/>
          </p:cNvSpPr>
          <p:nvPr>
            <p:ph idx="1"/>
          </p:nvPr>
        </p:nvSpPr>
        <p:spPr/>
        <p:txBody>
          <a:bodyPr>
            <a:normAutofit fontScale="85000" lnSpcReduction="20000"/>
          </a:bodyPr>
          <a:lstStyle/>
          <a:p>
            <a:r>
              <a:rPr lang="en-IN" b="0" i="0" dirty="0">
                <a:solidFill>
                  <a:srgbClr val="BDC1C6"/>
                </a:solidFill>
                <a:effectLst/>
                <a:latin typeface="Google Sans"/>
              </a:rPr>
              <a:t>A </a:t>
            </a:r>
            <a:r>
              <a:rPr lang="en-IN" b="0" i="0" dirty="0">
                <a:solidFill>
                  <a:srgbClr val="E2EEFF"/>
                </a:solidFill>
                <a:effectLst/>
                <a:latin typeface="Google Sans"/>
              </a:rPr>
              <a:t>market economy</a:t>
            </a:r>
            <a:r>
              <a:rPr lang="en-IN" b="0" i="0" dirty="0">
                <a:solidFill>
                  <a:srgbClr val="BDC1C6"/>
                </a:solidFill>
                <a:effectLst/>
                <a:latin typeface="Google Sans"/>
              </a:rPr>
              <a:t> has freedom of choice and free enterprise. Private entrepreneurs are free to get and use resources and use them to produce goods and services. They are free to sell these goods and services in markets of their choice.</a:t>
            </a:r>
          </a:p>
          <a:p>
            <a:pPr algn="l"/>
            <a:r>
              <a:rPr lang="en-IN" b="0" i="0" dirty="0">
                <a:solidFill>
                  <a:srgbClr val="BDC1C6"/>
                </a:solidFill>
                <a:effectLst/>
                <a:latin typeface="Google Sans"/>
              </a:rPr>
              <a:t>Since 1996, the Economic Freedom of the World (EFW) reports have presented an index that measures the consistency of a nation's policies and institutions with economic freedom. The key ingredients of economic freedom are personal choice, voluntary exchange, freedom to compete, and protection of person and property.</a:t>
            </a:r>
            <a:endParaRPr lang="en-IN" b="0" i="0" dirty="0">
              <a:solidFill>
                <a:srgbClr val="BDC1C6"/>
              </a:solidFill>
              <a:effectLst/>
              <a:latin typeface="arial" panose="020B0604020202020204" pitchFamily="34" charset="0"/>
            </a:endParaRPr>
          </a:p>
          <a:p>
            <a:br>
              <a:rPr lang="en-IN" b="0" i="0" dirty="0">
                <a:solidFill>
                  <a:srgbClr val="BDC1C6"/>
                </a:solidFill>
                <a:effectLst/>
                <a:latin typeface="arial" panose="020B0604020202020204" pitchFamily="34" charset="0"/>
              </a:rPr>
            </a:br>
            <a:r>
              <a:rPr lang="en-IN" b="0" i="0" dirty="0">
                <a:solidFill>
                  <a:srgbClr val="E2EEFF"/>
                </a:solidFill>
                <a:effectLst/>
                <a:latin typeface="Google Sans"/>
              </a:rPr>
              <a:t>here is a positive correlation between economic freedom and a country's overall prosperity and growth rate due to economic development</a:t>
            </a:r>
            <a:r>
              <a:rPr lang="en-IN" b="0" i="0" dirty="0">
                <a:solidFill>
                  <a:srgbClr val="BDC1C6"/>
                </a:solidFill>
                <a:effectLst/>
                <a:latin typeface="Google Sans"/>
              </a:rPr>
              <a:t>. Free countries with market economies tend to have a greater wealth per capita, cleaner environments, higher life expectancy, and less poverty</a:t>
            </a:r>
            <a:endParaRPr lang="en-IN" dirty="0"/>
          </a:p>
        </p:txBody>
      </p:sp>
      <p:pic>
        <p:nvPicPr>
          <p:cNvPr id="5" name="Audio 4">
            <a:hlinkClick r:id="" action="ppaction://media"/>
            <a:extLst>
              <a:ext uri="{FF2B5EF4-FFF2-40B4-BE49-F238E27FC236}">
                <a16:creationId xmlns:a16="http://schemas.microsoft.com/office/drawing/2014/main" id="{1921F098-9C74-BECD-4E16-2E7691C82D42}"/>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1653147854"/>
      </p:ext>
    </p:extLst>
  </p:cSld>
  <p:clrMapOvr>
    <a:masterClrMapping/>
  </p:clrMapOvr>
  <mc:AlternateContent xmlns:mc="http://schemas.openxmlformats.org/markup-compatibility/2006" xmlns:p14="http://schemas.microsoft.com/office/powerpoint/2010/main">
    <mc:Choice Requires="p14">
      <p:transition spd="slow" p14:dur="4000" advTm="94554">
        <p14:vortex dir="r"/>
      </p:transition>
    </mc:Choice>
    <mc:Fallback xmlns="">
      <p:transition spd="slow" advTm="9455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BA9013-68D4-5549-95CE-7D9F705660D9}"/>
              </a:ext>
            </a:extLst>
          </p:cNvPr>
          <p:cNvSpPr>
            <a:spLocks noGrp="1"/>
          </p:cNvSpPr>
          <p:nvPr>
            <p:ph type="ctrTitle"/>
          </p:nvPr>
        </p:nvSpPr>
        <p:spPr/>
        <p:txBody>
          <a:bodyPr>
            <a:normAutofit/>
          </a:bodyPr>
          <a:lstStyle/>
          <a:p>
            <a:r>
              <a:rPr lang="en-IN" sz="4400" dirty="0"/>
              <a:t>economic freedom analysis  </a:t>
            </a:r>
            <a:r>
              <a:rPr lang="en-IN" sz="4400" dirty="0" err="1"/>
              <a:t>conclution</a:t>
            </a:r>
            <a:endParaRPr lang="en-IN" sz="4400" dirty="0"/>
          </a:p>
        </p:txBody>
      </p:sp>
      <p:sp>
        <p:nvSpPr>
          <p:cNvPr id="3" name="Subtitle 2">
            <a:extLst>
              <a:ext uri="{FF2B5EF4-FFF2-40B4-BE49-F238E27FC236}">
                <a16:creationId xmlns:a16="http://schemas.microsoft.com/office/drawing/2014/main" id="{F26EE58F-A770-C700-217E-8BBC00FABB08}"/>
              </a:ext>
            </a:extLst>
          </p:cNvPr>
          <p:cNvSpPr>
            <a:spLocks noGrp="1"/>
          </p:cNvSpPr>
          <p:nvPr>
            <p:ph type="subTitle" idx="1"/>
          </p:nvPr>
        </p:nvSpPr>
        <p:spPr/>
        <p:txBody>
          <a:bodyPr>
            <a:normAutofit lnSpcReduction="10000"/>
          </a:bodyPr>
          <a:lstStyle/>
          <a:p>
            <a:r>
              <a:rPr lang="en-IN" b="0" i="0" dirty="0">
                <a:solidFill>
                  <a:srgbClr val="E8EAED"/>
                </a:solidFill>
                <a:effectLst/>
                <a:latin typeface="Google Sans"/>
              </a:rPr>
              <a:t>The key ingredients of economic freedom are </a:t>
            </a:r>
            <a:r>
              <a:rPr lang="en-IN" b="0" i="0" dirty="0">
                <a:solidFill>
                  <a:srgbClr val="E2EEFF"/>
                </a:solidFill>
                <a:effectLst/>
                <a:latin typeface="Google Sans"/>
              </a:rPr>
              <a:t>personal choice, voluntary exchange, freedom to compete in markets, and protection of person and property</a:t>
            </a:r>
            <a:r>
              <a:rPr lang="en-IN" b="0" i="0" dirty="0">
                <a:solidFill>
                  <a:srgbClr val="E8EAED"/>
                </a:solidFill>
                <a:effectLst/>
                <a:latin typeface="Google Sans"/>
              </a:rPr>
              <a:t>. Institutions and policies are consistent with economic freedom when they allow voluntary exchange and protect individuals and their property.</a:t>
            </a:r>
            <a:endParaRPr lang="en-IN" dirty="0"/>
          </a:p>
        </p:txBody>
      </p:sp>
    </p:spTree>
    <p:extLst>
      <p:ext uri="{BB962C8B-B14F-4D97-AF65-F5344CB8AC3E}">
        <p14:creationId xmlns:p14="http://schemas.microsoft.com/office/powerpoint/2010/main" val="2990087137"/>
      </p:ext>
    </p:extLst>
  </p:cSld>
  <p:clrMapOvr>
    <a:masterClrMapping/>
  </p:clrMapOvr>
</p:sld>
</file>

<file path=ppt/theme/theme1.xml><?xml version="1.0" encoding="utf-8"?>
<a:theme xmlns:a="http://schemas.openxmlformats.org/drawingml/2006/main" name="vvvvv">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lossy">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12700" cap="flat" cmpd="sng" algn="ctr">
          <a:solidFill>
            <a:schemeClr val="phClr">
              <a:tint val="95000"/>
              <a:shade val="95000"/>
              <a:satMod val="120000"/>
            </a:schemeClr>
          </a:solidFill>
          <a:prstDash val="solid"/>
        </a:ln>
        <a:ln w="55000" cap="flat" cmpd="thickThin" algn="ctr">
          <a:solidFill>
            <a:schemeClr val="phClr">
              <a:tint val="90000"/>
              <a:satMod val="130000"/>
            </a:schemeClr>
          </a:solidFill>
          <a:prstDash val="solid"/>
        </a:ln>
        <a:ln w="50800" cap="flat" cmpd="sng"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vvvv" id="{7CBCFEE9-3685-4C02-B3FB-11F9EF3113EE}" vid="{8989FF11-8CC0-47FF-B935-B862FF1145FC}"/>
    </a:ext>
  </a:extLst>
</a:theme>
</file>

<file path=docProps/app.xml><?xml version="1.0" encoding="utf-8"?>
<Properties xmlns="http://schemas.openxmlformats.org/officeDocument/2006/extended-properties" xmlns:vt="http://schemas.openxmlformats.org/officeDocument/2006/docPropsVTypes">
  <Template>vvvvv</Template>
  <TotalTime>64</TotalTime>
  <Words>572</Words>
  <Application>Microsoft Office PowerPoint</Application>
  <PresentationFormat>Widescreen</PresentationFormat>
  <Paragraphs>39</Paragraphs>
  <Slides>10</Slides>
  <Notes>0</Notes>
  <HiddenSlides>0</HiddenSlides>
  <MMClips>9</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10</vt:i4>
      </vt:variant>
    </vt:vector>
  </HeadingPairs>
  <TitlesOfParts>
    <vt:vector size="19" baseType="lpstr">
      <vt:lpstr>Arial</vt:lpstr>
      <vt:lpstr>Arial</vt:lpstr>
      <vt:lpstr>Calibri</vt:lpstr>
      <vt:lpstr>Calibri Light</vt:lpstr>
      <vt:lpstr>Google Sans</vt:lpstr>
      <vt:lpstr>Open Sans</vt:lpstr>
      <vt:lpstr>Wingdings</vt:lpstr>
      <vt:lpstr>vvvvv</vt:lpstr>
      <vt:lpstr>Packager Shell Object</vt:lpstr>
      <vt:lpstr>Measuring the Pulse of Prosperity An Index of Economic Freedom Analysis</vt:lpstr>
      <vt:lpstr>Team nm id: AF628F67C364AC9A34E411D6F0EE389C</vt:lpstr>
      <vt:lpstr>First step</vt:lpstr>
      <vt:lpstr>Brainstrom</vt:lpstr>
      <vt:lpstr>PowerPoint Presentation</vt:lpstr>
      <vt:lpstr>Advantages;</vt:lpstr>
      <vt:lpstr>Disadvantages ;</vt:lpstr>
      <vt:lpstr>Applications ;</vt:lpstr>
      <vt:lpstr>economic freedom analysis  conclution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Measuring the Pulse of Prosperity An Index of Economic Freedom Analysis</dc:title>
  <dc:creator>gowri priya</dc:creator>
  <cp:lastModifiedBy>gowri priya</cp:lastModifiedBy>
  <cp:revision>2</cp:revision>
  <dcterms:created xsi:type="dcterms:W3CDTF">2023-04-24T16:34:47Z</dcterms:created>
  <dcterms:modified xsi:type="dcterms:W3CDTF">2023-04-25T02:08:46Z</dcterms:modified>
</cp:coreProperties>
</file>

<file path=docProps/thumbnail.jpeg>
</file>